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128" autoAdjust="0"/>
  </p:normalViewPr>
  <p:slideViewPr>
    <p:cSldViewPr snapToGrid="0">
      <p:cViewPr varScale="1">
        <p:scale>
          <a:sx n="38" d="100"/>
          <a:sy n="38" d="100"/>
        </p:scale>
        <p:origin x="2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4F2F8-DD43-4710-8961-F1D66EE0816C}" type="datetimeFigureOut">
              <a:rPr lang="en-GB" smtClean="0"/>
              <a:t>09/03/2023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99677-FC9E-4AC6-BC95-44946BCE8513}" type="slidenum">
              <a:rPr lang="en-GB" smtClean="0"/>
              <a:t>‹#›</a:t>
            </a:fld>
            <a:endParaRPr lang="en-GB"/>
          </a:p>
        </p:txBody>
      </p:sp>
    </p:spTree>
    <p:extLst>
      <p:ext uri="{BB962C8B-B14F-4D97-AF65-F5344CB8AC3E}">
        <p14:creationId xmlns:p14="http://schemas.microsoft.com/office/powerpoint/2010/main" val="13028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Inka Moss harvester holding sphagnum moss </a:t>
            </a:r>
          </a:p>
          <a:p>
            <a:endParaRPr lang="en-US" sz="1200" b="0" i="0" u="none" strike="noStrike" kern="1200" baseline="0" dirty="0" smtClean="0">
              <a:solidFill>
                <a:schemeClr val="tx1"/>
              </a:solidFill>
              <a:latin typeface="+mn-lt"/>
              <a:ea typeface="+mn-ea"/>
              <a:cs typeface="+mn-cs"/>
            </a:endParaRPr>
          </a:p>
          <a:p>
            <a:r>
              <a:rPr lang="en-US" i="0" dirty="0" smtClean="0"/>
              <a:t>Inka Moss is a social enterprise and certified B-Corp, dedicated to the production and export of sphagnum moss. It was formed in 2010, by Founder Marco </a:t>
            </a:r>
            <a:r>
              <a:rPr lang="en-US" i="0" dirty="0" err="1" smtClean="0"/>
              <a:t>Piñatelli</a:t>
            </a:r>
            <a:r>
              <a:rPr lang="en-US" i="0" dirty="0" smtClean="0"/>
              <a:t> and currently operates with 20 employees (50% women) and 562 harvesters.</a:t>
            </a:r>
          </a:p>
          <a:p>
            <a:endParaRPr lang="en-US" i="0" dirty="0" smtClean="0"/>
          </a:p>
          <a:p>
            <a:r>
              <a:rPr lang="en-US" i="0" dirty="0" smtClean="0"/>
              <a:t>The </a:t>
            </a:r>
            <a:r>
              <a:rPr lang="en-US" i="0" dirty="0" err="1" smtClean="0"/>
              <a:t>organisation</a:t>
            </a:r>
            <a:r>
              <a:rPr lang="en-US" i="0" dirty="0" smtClean="0"/>
              <a:t> works with 38 communities in the Andean highlands to help them earn a living from natural resources. They do this by offering training to rural potato farmers, giving them the opportunity to supplement their income by collecting moss in a way that complements the ecosystem. They purchase the moss at a fair price and sell it internationally for various uses including in horticulture, to add nutrients to soil. Two thirds of Inka Moss harvesters are women and this additional income makes a huge difference to families, who are now earning 27% more per year. As a result, fewer men migrate to the city looking for work and women are able to earn their own money alongside caring for their livestock.</a:t>
            </a:r>
          </a:p>
          <a:p>
            <a:endParaRPr lang="en-US" i="0" dirty="0" smtClean="0"/>
          </a:p>
          <a:p>
            <a:r>
              <a:rPr lang="en-US" i="0" dirty="0" smtClean="0"/>
              <a:t>There is no doubt that climate change is having a complex and fundamental impact on the moss harvesters, changing seasons in a region which already experiences erratic weather patterns, causing challenging working conditions. Harvesting during wet weather is more </a:t>
            </a:r>
            <a:r>
              <a:rPr lang="en-US" i="0" dirty="0" err="1" smtClean="0"/>
              <a:t>labour</a:t>
            </a:r>
            <a:r>
              <a:rPr lang="en-US" i="0" dirty="0" smtClean="0"/>
              <a:t> intensive, especially when the moss is transported manually. Ideally, the harvesters want the moss to dry naturally as a dry sack weighs around 20kg, but when wet can weigh up to 60kg.</a:t>
            </a:r>
          </a:p>
          <a:p>
            <a:endParaRPr lang="en-US" i="0" dirty="0" smtClean="0"/>
          </a:p>
          <a:p>
            <a:r>
              <a:rPr lang="en-US" i="0" dirty="0" smtClean="0"/>
              <a:t>Shared Interest first provided finance to Inka Moss in 2017 when we gave them a stock facility. Marco </a:t>
            </a:r>
            <a:r>
              <a:rPr lang="en-US" i="0" dirty="0" err="1" smtClean="0"/>
              <a:t>Piñatelli</a:t>
            </a:r>
            <a:r>
              <a:rPr lang="en-US" i="0" dirty="0" smtClean="0"/>
              <a:t> said: “We approached Shared Interest for finance so that we can pay the farmers for their moss on delivery to our factory. To meet with demand, we also need to acquire larger stock levels and provide buyers with larger size bags depending on their specifications. The loan will also give us the opportunity to include more remote communities within our supply chain.”</a:t>
            </a:r>
          </a:p>
          <a:p>
            <a:endParaRPr lang="en-US" i="0" dirty="0" smtClean="0"/>
          </a:p>
          <a:p>
            <a:r>
              <a:rPr lang="en-US" i="0" dirty="0" smtClean="0"/>
              <a:t>Since this initial facility, Inka Moss have increased the number of producers they work with from 397 to 562, and the number of direct beneficiaries from 1,985 to 2,810.</a:t>
            </a:r>
            <a:endParaRPr lang="en-GB" i="0" dirty="0"/>
          </a:p>
        </p:txBody>
      </p:sp>
      <p:sp>
        <p:nvSpPr>
          <p:cNvPr id="4" name="Slide Number Placeholder 3"/>
          <p:cNvSpPr>
            <a:spLocks noGrp="1"/>
          </p:cNvSpPr>
          <p:nvPr>
            <p:ph type="sldNum" sz="quarter" idx="10"/>
          </p:nvPr>
        </p:nvSpPr>
        <p:spPr/>
        <p:txBody>
          <a:bodyPr/>
          <a:lstStyle/>
          <a:p>
            <a:fld id="{96D99677-FC9E-4AC6-BC95-44946BCE8513}" type="slidenum">
              <a:rPr lang="en-GB" smtClean="0"/>
              <a:t>1</a:t>
            </a:fld>
            <a:endParaRPr lang="en-GB"/>
          </a:p>
        </p:txBody>
      </p:sp>
    </p:spTree>
    <p:extLst>
      <p:ext uri="{BB962C8B-B14F-4D97-AF65-F5344CB8AC3E}">
        <p14:creationId xmlns:p14="http://schemas.microsoft.com/office/powerpoint/2010/main" val="16817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Inka Moss harvester Fiorella Anchiraico Montalvo.</a:t>
            </a:r>
          </a:p>
          <a:p>
            <a:endParaRPr lang="it-IT" dirty="0" smtClean="0"/>
          </a:p>
          <a:p>
            <a:r>
              <a:rPr lang="en-US" dirty="0" err="1" smtClean="0"/>
              <a:t>Fiorella</a:t>
            </a:r>
            <a:r>
              <a:rPr lang="en-US" dirty="0" smtClean="0"/>
              <a:t> </a:t>
            </a:r>
            <a:r>
              <a:rPr lang="en-US" dirty="0" err="1" smtClean="0"/>
              <a:t>Anchiraico</a:t>
            </a:r>
            <a:r>
              <a:rPr lang="en-US" dirty="0" smtClean="0"/>
              <a:t> Montalvo is from the </a:t>
            </a:r>
            <a:r>
              <a:rPr lang="en-US" dirty="0" err="1" smtClean="0"/>
              <a:t>Tambillo</a:t>
            </a:r>
            <a:r>
              <a:rPr lang="en-US" dirty="0" smtClean="0"/>
              <a:t> region of Peru in the province </a:t>
            </a:r>
            <a:r>
              <a:rPr lang="en-US" dirty="0" err="1" smtClean="0"/>
              <a:t>Huamanga</a:t>
            </a:r>
            <a:r>
              <a:rPr lang="en-US" dirty="0" smtClean="0"/>
              <a:t>. She began collecting moss eight years ago to earn an income to support her family.</a:t>
            </a:r>
          </a:p>
          <a:p>
            <a:endParaRPr lang="en-US" dirty="0" smtClean="0"/>
          </a:p>
          <a:p>
            <a:r>
              <a:rPr lang="en-US" dirty="0" smtClean="0"/>
              <a:t>She said: “The main change I have seen in the community is that the children can now get the proper food that they need to be healthy, and that the community as a whole has an additional source of income to cover the needs we have.”</a:t>
            </a:r>
          </a:p>
          <a:p>
            <a:endParaRPr lang="en-US" dirty="0" smtClean="0"/>
          </a:p>
          <a:p>
            <a:r>
              <a:rPr lang="en-US" dirty="0" smtClean="0"/>
              <a:t>Since working with Inka Moss, </a:t>
            </a:r>
            <a:r>
              <a:rPr lang="en-US" dirty="0" err="1" smtClean="0"/>
              <a:t>Fiorella</a:t>
            </a:r>
            <a:r>
              <a:rPr lang="en-US" dirty="0" smtClean="0"/>
              <a:t> told us: “The moss is something that is helping me economically because it allows me to afford the purchase of food products and also clothing. I no longer struggle to buy the food that my family requires.”</a:t>
            </a:r>
          </a:p>
          <a:p>
            <a:endParaRPr lang="it-IT" dirty="0" smtClean="0"/>
          </a:p>
          <a:p>
            <a:r>
              <a:rPr lang="en-US" dirty="0" err="1" smtClean="0"/>
              <a:t>Fiorella</a:t>
            </a:r>
            <a:r>
              <a:rPr lang="en-US" smtClean="0"/>
              <a:t> is currently training to be a nurse and hopes to complete her training and go on to support her community.</a:t>
            </a:r>
            <a:endParaRPr lang="it-IT" dirty="0" smtClean="0"/>
          </a:p>
        </p:txBody>
      </p:sp>
      <p:sp>
        <p:nvSpPr>
          <p:cNvPr id="4" name="Slide Number Placeholder 3"/>
          <p:cNvSpPr>
            <a:spLocks noGrp="1"/>
          </p:cNvSpPr>
          <p:nvPr>
            <p:ph type="sldNum" sz="quarter" idx="10"/>
          </p:nvPr>
        </p:nvSpPr>
        <p:spPr/>
        <p:txBody>
          <a:bodyPr/>
          <a:lstStyle/>
          <a:p>
            <a:fld id="{96D99677-FC9E-4AC6-BC95-44946BCE8513}" type="slidenum">
              <a:rPr lang="en-GB" smtClean="0"/>
              <a:t>2</a:t>
            </a:fld>
            <a:endParaRPr lang="en-GB"/>
          </a:p>
        </p:txBody>
      </p:sp>
    </p:spTree>
    <p:extLst>
      <p:ext uri="{BB962C8B-B14F-4D97-AF65-F5344CB8AC3E}">
        <p14:creationId xmlns:p14="http://schemas.microsoft.com/office/powerpoint/2010/main" val="279970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3847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9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405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7254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5E091C-2BE3-4D94-9784-A73788AAD6CB}" type="datetimeFigureOut">
              <a:rPr lang="en-GB" smtClean="0"/>
              <a:t>09/03/2023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784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E091C-2BE3-4D94-9784-A73788AAD6CB}" type="datetimeFigureOut">
              <a:rPr lang="en-GB" smtClean="0"/>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249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E091C-2BE3-4D94-9784-A73788AAD6CB}" type="datetimeFigureOut">
              <a:rPr lang="en-GB" smtClean="0"/>
              <a:t>09/03/2023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E091C-2BE3-4D94-9784-A73788AAD6CB}" type="datetimeFigureOut">
              <a:rPr lang="en-GB" smtClean="0"/>
              <a:t>09/03/2023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697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091C-2BE3-4D94-9784-A73788AAD6CB}" type="datetimeFigureOut">
              <a:rPr lang="en-GB" smtClean="0"/>
              <a:t>09/03/2023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97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0532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09/03/2023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5460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E091C-2BE3-4D94-9784-A73788AAD6CB}" type="datetimeFigureOut">
              <a:rPr lang="en-GB" smtClean="0"/>
              <a:t>09/03/2023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C907-6D28-48C3-A330-7A0001500DD7}" type="slidenum">
              <a:rPr lang="en-GB" smtClean="0"/>
              <a:t>‹#›</a:t>
            </a:fld>
            <a:endParaRPr lang="en-GB"/>
          </a:p>
        </p:txBody>
      </p:sp>
    </p:spTree>
    <p:extLst>
      <p:ext uri="{BB962C8B-B14F-4D97-AF65-F5344CB8AC3E}">
        <p14:creationId xmlns:p14="http://schemas.microsoft.com/office/powerpoint/2010/main" val="231663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783647"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INKA MOSS</a:t>
            </a:r>
            <a:endParaRPr lang="en-GB" sz="3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2" name="Picture 1"/>
          <p:cNvPicPr>
            <a:picLocks noChangeAspect="1"/>
          </p:cNvPicPr>
          <p:nvPr/>
        </p:nvPicPr>
        <p:blipFill>
          <a:blip r:embed="rId5"/>
          <a:stretch>
            <a:fillRect/>
          </a:stretch>
        </p:blipFill>
        <p:spPr>
          <a:xfrm>
            <a:off x="1511660" y="1353003"/>
            <a:ext cx="6307123" cy="4157170"/>
          </a:xfrm>
          <a:prstGeom prst="rect">
            <a:avLst/>
          </a:prstGeom>
        </p:spPr>
      </p:pic>
    </p:spTree>
    <p:extLst>
      <p:ext uri="{BB962C8B-B14F-4D97-AF65-F5344CB8AC3E}">
        <p14:creationId xmlns:p14="http://schemas.microsoft.com/office/powerpoint/2010/main" val="405193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783647"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INKA MOSS</a:t>
            </a:r>
            <a:endParaRPr lang="en-GB" sz="3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3" name="Picture 2"/>
          <p:cNvPicPr>
            <a:picLocks noChangeAspect="1"/>
          </p:cNvPicPr>
          <p:nvPr/>
        </p:nvPicPr>
        <p:blipFill>
          <a:blip r:embed="rId5"/>
          <a:stretch>
            <a:fillRect/>
          </a:stretch>
        </p:blipFill>
        <p:spPr>
          <a:xfrm>
            <a:off x="1259646" y="1248439"/>
            <a:ext cx="6624708" cy="4376011"/>
          </a:xfrm>
          <a:prstGeom prst="rect">
            <a:avLst/>
          </a:prstGeom>
        </p:spPr>
      </p:pic>
    </p:spTree>
    <p:extLst>
      <p:ext uri="{BB962C8B-B14F-4D97-AF65-F5344CB8AC3E}">
        <p14:creationId xmlns:p14="http://schemas.microsoft.com/office/powerpoint/2010/main" val="3588018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37A437ED6B44C94C8486AF5639D18" ma:contentTypeVersion="15" ma:contentTypeDescription="Create a new document." ma:contentTypeScope="" ma:versionID="154ae1504cf610ad3333bd4abdd0fbbd">
  <xsd:schema xmlns:xsd="http://www.w3.org/2001/XMLSchema" xmlns:xs="http://www.w3.org/2001/XMLSchema" xmlns:p="http://schemas.microsoft.com/office/2006/metadata/properties" xmlns:ns2="99743966-c59c-4dcd-a1e3-3d8ce2f07d42" xmlns:ns3="3a5d645d-43bc-4163-966b-d64ffabb7bf2" targetNamespace="http://schemas.microsoft.com/office/2006/metadata/properties" ma:root="true" ma:fieldsID="625ff229763834d2ef4f13efe6096597" ns2:_="" ns3:_="">
    <xsd:import namespace="99743966-c59c-4dcd-a1e3-3d8ce2f07d42"/>
    <xsd:import namespace="3a5d645d-43bc-4163-966b-d64ffabb7b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43966-c59c-4dcd-a1e3-3d8ce2f07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99d41-eaff-43aa-81f2-da4d1634b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5d645d-43bc-4163-966b-d64ffabb7b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e8c33d-6260-4c09-a0ec-4fbf521de64c}" ma:internalName="TaxCatchAll" ma:showField="CatchAllData" ma:web="3a5d645d-43bc-4163-966b-d64ffabb7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43966-c59c-4dcd-a1e3-3d8ce2f07d42">
      <Terms xmlns="http://schemas.microsoft.com/office/infopath/2007/PartnerControls"/>
    </lcf76f155ced4ddcb4097134ff3c332f>
    <TaxCatchAll xmlns="3a5d645d-43bc-4163-966b-d64ffabb7bf2" xsi:nil="true"/>
    <SharedWithUsers xmlns="3a5d645d-43bc-4163-966b-d64ffabb7bf2">
      <UserInfo>
        <DisplayName>Laura Gabriele</DisplayName>
        <AccountId>43</AccountId>
        <AccountType/>
      </UserInfo>
    </SharedWithUsers>
  </documentManagement>
</p:properties>
</file>

<file path=customXml/itemProps1.xml><?xml version="1.0" encoding="utf-8"?>
<ds:datastoreItem xmlns:ds="http://schemas.openxmlformats.org/officeDocument/2006/customXml" ds:itemID="{139C6C1A-1791-49B2-A754-4822E8312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43966-c59c-4dcd-a1e3-3d8ce2f07d42"/>
    <ds:schemaRef ds:uri="3a5d645d-43bc-4163-966b-d64ffabb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6A60D-A5BB-4CC8-B3AC-2A5BC0589A29}">
  <ds:schemaRefs>
    <ds:schemaRef ds:uri="http://schemas.microsoft.com/sharepoint/v3/contenttype/forms"/>
  </ds:schemaRefs>
</ds:datastoreItem>
</file>

<file path=customXml/itemProps3.xml><?xml version="1.0" encoding="utf-8"?>
<ds:datastoreItem xmlns:ds="http://schemas.openxmlformats.org/officeDocument/2006/customXml" ds:itemID="{BA986C38-266C-48EB-BFD5-B0703809BACC}">
  <ds:schemaRefs>
    <ds:schemaRef ds:uri="http://purl.org/dc/elements/1.1/"/>
    <ds:schemaRef ds:uri="http://schemas.openxmlformats.org/package/2006/metadata/core-properties"/>
    <ds:schemaRef ds:uri="http://schemas.microsoft.com/office/2006/documentManagement/types"/>
    <ds:schemaRef ds:uri="99743966-c59c-4dcd-a1e3-3d8ce2f07d42"/>
    <ds:schemaRef ds:uri="http://purl.org/dc/terms/"/>
    <ds:schemaRef ds:uri="http://purl.org/dc/dcmitype/"/>
    <ds:schemaRef ds:uri="http://schemas.microsoft.com/office/infopath/2007/PartnerControls"/>
    <ds:schemaRef ds:uri="3a5d645d-43bc-4163-966b-d64ffabb7bf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TotalTime>
  <Words>549</Words>
  <Application>Microsoft Office PowerPoint</Application>
  <PresentationFormat>On-screen Show (4:3)</PresentationFormat>
  <Paragraphs>26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Seddon</dc:creator>
  <cp:lastModifiedBy>Laura Gabriele</cp:lastModifiedBy>
  <cp:revision>6</cp:revision>
  <dcterms:created xsi:type="dcterms:W3CDTF">2022-01-10T11:58:04Z</dcterms:created>
  <dcterms:modified xsi:type="dcterms:W3CDTF">2023-03-09T10:27:47Z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0x010100FA837A437ED6B44C94C8486AF5639D18</vt:lpwstr>
  </property>
  <property fmtid="{D5CDD505-2E9C-101B-9397-08002B2CF9AE}" pid="3" name="MediaServiceImageTags">
    <vt:lpwstr/>
  </property>
</Properties>
</file>